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Old Standard TT"/>
      <p:regular r:id="rId30"/>
      <p:bold r:id="rId31"/>
      <p:italic r:id="rId32"/>
    </p:embeddedFont>
    <p:embeddedFont>
      <p:font typeface="Merriweather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78a96094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278a960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05f5328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05f5328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278a960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278a960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05f5328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05f5328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05f5328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05f5328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f7137607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f71376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0687ad6ea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0687ad6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0687ad6e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0687ad6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05f5328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05f5328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174a42e44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174a42e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174a42e44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174a42e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174a42e44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174a42e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174a42e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174a42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iNQ7zz7R2L0&amp;feature=youtu.be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de Microcontroladores: Automação Industrial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G7</a:t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363" y="338138"/>
            <a:ext cx="2486025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074" y="345726"/>
            <a:ext cx="2765725" cy="20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325" y="2633526"/>
            <a:ext cx="2207925" cy="22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55600"/>
            <a:ext cx="214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Leitor RFID com ESP32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530700" y="3456275"/>
            <a:ext cx="672900" cy="33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30700" y="291450"/>
            <a:ext cx="1554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VSM</a:t>
            </a: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R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0" y="772315"/>
            <a:ext cx="8740277" cy="41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926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019275"/>
            <a:ext cx="39999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Os micro-controladores irão informar o momento que o material passa por cada etapa e enviarão os dados para o broker.</a:t>
            </a:r>
            <a:endParaRPr sz="1600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 Python irá ser um intermediário que assinará o Broker e tratar os dados no Broker para um arquivo em formato CSV para uso do POWERBI.</a:t>
            </a:r>
            <a:endParaRPr sz="1600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 PowerBI apresentar as informações, que o usuário poderá ver e interagir na </a:t>
            </a:r>
            <a:r>
              <a:rPr lang="pt-BR" sz="1600"/>
              <a:t>versão</a:t>
            </a:r>
            <a:r>
              <a:rPr lang="pt-BR" sz="1600"/>
              <a:t> de desktop ou mobile.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Jarras de cabeça para baixo em uma cerca de madeira" id="147" name="Google Shape;147;p24"/>
          <p:cNvPicPr preferRelativeResize="0"/>
          <p:nvPr/>
        </p:nvPicPr>
        <p:blipFill rotWithShape="1">
          <a:blip r:embed="rId3">
            <a:alphaModFix/>
          </a:blip>
          <a:srcRect b="9949" l="9164" r="3636" t="13038"/>
          <a:stretch/>
        </p:blipFill>
        <p:spPr>
          <a:xfrm>
            <a:off x="4705200" y="2336175"/>
            <a:ext cx="4127099" cy="24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00" y="342525"/>
            <a:ext cx="2035800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200" y="2307675"/>
            <a:ext cx="4127101" cy="255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b="6524" l="668" r="63750" t="0"/>
          <a:stretch/>
        </p:blipFill>
        <p:spPr>
          <a:xfrm>
            <a:off x="6856161" y="342525"/>
            <a:ext cx="1976128" cy="19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Contribuição de cada Colaborador no Projeto vsmR</a:t>
            </a:r>
            <a:endParaRPr/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HManufaturing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00" y="403900"/>
            <a:ext cx="7199524" cy="45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69500" y="88850"/>
            <a:ext cx="85206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Mapeamento de Fluxo de Valor Remoto</a:t>
            </a:r>
            <a:r>
              <a:rPr lang="pt-BR" sz="2200"/>
              <a:t> (vsmR)</a:t>
            </a:r>
            <a:endParaRPr sz="2200"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com Microcontrolador ESP32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50" y="1294775"/>
            <a:ext cx="2293775" cy="348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832675" y="1294775"/>
            <a:ext cx="3198600" cy="3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Desenvolvimento </a:t>
            </a:r>
            <a:r>
              <a:rPr lang="pt-BR" sz="1700"/>
              <a:t>ESP32</a:t>
            </a:r>
            <a:endParaRPr sz="17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pt-BR" sz="1300"/>
              <a:t>Conexão WIFI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pt-BR" sz="1300"/>
              <a:t>Protocolo MQTT;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pt-BR" sz="1300"/>
              <a:t>NTP Client</a:t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○"/>
            </a:pPr>
            <a:r>
              <a:rPr lang="pt-BR" sz="1300"/>
              <a:t>Sensor RFID</a:t>
            </a:r>
            <a:endParaRPr sz="13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Comunicação Broker em </a:t>
            </a:r>
            <a:r>
              <a:rPr lang="pt-BR" sz="1700"/>
              <a:t>Python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Apoio em </a:t>
            </a:r>
            <a:r>
              <a:rPr lang="pt-BR" sz="1700"/>
              <a:t>Power BI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Python - Tratamento de Dados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62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Bibliotecas implementadas</a:t>
            </a:r>
            <a:endParaRPr sz="1400"/>
          </a:p>
          <a:p>
            <a:pPr indent="-2921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</a:pPr>
            <a:r>
              <a:rPr lang="pt-BR" sz="1000"/>
              <a:t>Paho MQTT Client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</a:pPr>
            <a:r>
              <a:rPr lang="pt-BR" sz="1000"/>
              <a:t>Sys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</a:pPr>
            <a:r>
              <a:rPr lang="pt-BR" sz="1000"/>
              <a:t>Pandas</a:t>
            </a:r>
            <a:endParaRPr sz="1000"/>
          </a:p>
          <a:p>
            <a:pPr indent="-2921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</a:pPr>
            <a:r>
              <a:rPr lang="pt-BR" sz="1000"/>
              <a:t>Numpy</a:t>
            </a:r>
            <a:endParaRPr sz="10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1) Recebimento dos dados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2) Criação de matrizes e tratamento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dos dados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pt-BR" sz="1400"/>
              <a:t>3) Atualização do arquivo CSV</a:t>
            </a:r>
            <a:endParaRPr sz="1500"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350" y="1266025"/>
            <a:ext cx="4712949" cy="326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212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POWER BI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026" y="763825"/>
            <a:ext cx="7467949" cy="420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212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POWER BI</a:t>
            </a:r>
            <a:endParaRPr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13" y="825250"/>
            <a:ext cx="7424374" cy="41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212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</a:t>
            </a:r>
            <a:endParaRPr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25" y="399250"/>
            <a:ext cx="3383075" cy="21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375" y="2711325"/>
            <a:ext cx="2933183" cy="1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905825"/>
            <a:ext cx="5436000" cy="22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Escrita do relatório final: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Introdução;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Revisão teórica;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Metodologia;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Resultados e discussão;</a:t>
            </a:r>
            <a:endParaRPr sz="2000"/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Conclusão.</a:t>
            </a:r>
            <a:endParaRPr sz="2000"/>
          </a:p>
          <a:p>
            <a:pPr indent="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5" name="Google Shape;205;p31"/>
          <p:cNvSpPr txBox="1"/>
          <p:nvPr/>
        </p:nvSpPr>
        <p:spPr>
          <a:xfrm>
            <a:off x="311700" y="3223200"/>
            <a:ext cx="55569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pt-BR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VSM, ESP32, RFID, NTPClient, Broker MQTT, Python, Power BI;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pt-BR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Teoria, montagem, circuito, bibliotecas, fluxogramas, tratamento dos dados, etc.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StartUp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5718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HEALTHUS</a:t>
            </a:r>
            <a:endParaRPr b="1" sz="56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0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r>
              <a:rPr lang="pt-BR"/>
              <a:t>EALTH + THUS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“Saúde do negócio, simplesmente assim!”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50" y="1449525"/>
            <a:ext cx="3332974" cy="19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34575"/>
            <a:ext cx="8520600" cy="17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  Prof. Shigue pela oportunidade de          trabalhar com esse projeto que envolveu tantas tecnologias!!!</a:t>
            </a:r>
            <a:endParaRPr sz="3000"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3761450"/>
            <a:ext cx="85206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maiores informações técnicas acessar o link no YouTube: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https://www.youtube.com/watch?v=iNQ7zz7R2L0&amp;feature=youtu.be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50" y="73418"/>
            <a:ext cx="2078874" cy="10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938" y="1746863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69" y="3813247"/>
            <a:ext cx="1785924" cy="10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84125" y="3775"/>
            <a:ext cx="24951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HEALTHUS</a:t>
            </a:r>
            <a:endParaRPr b="1" sz="32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0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25" y="719924"/>
            <a:ext cx="7655875" cy="30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245" y="3800700"/>
            <a:ext cx="2076987" cy="10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1452" y="3822173"/>
            <a:ext cx="1717250" cy="9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4842" y="3822175"/>
            <a:ext cx="1404530" cy="9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84125" y="3775"/>
            <a:ext cx="24951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HEALTHUS</a:t>
            </a:r>
            <a:endParaRPr b="1" sz="32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0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73" y="2885377"/>
            <a:ext cx="3436925" cy="19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8" y="2885375"/>
            <a:ext cx="2811070" cy="19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834975"/>
            <a:ext cx="8520600" cy="18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COLABORADORES = </a:t>
            </a:r>
            <a:r>
              <a:rPr b="1" lang="pt-BR" sz="1400"/>
              <a:t>INSTRUTORES DE INTELIGÊNCIA ARTIFICIAL </a:t>
            </a:r>
            <a:r>
              <a:rPr b="1" lang="pt-BR" sz="2200">
                <a:latin typeface="Merriweather"/>
                <a:ea typeface="Merriweather"/>
                <a:cs typeface="Merriweather"/>
                <a:sym typeface="Merriweather"/>
              </a:rPr>
              <a:t>REMOTA</a:t>
            </a:r>
            <a:r>
              <a:rPr lang="pt-BR" sz="1400"/>
              <a:t>.</a:t>
            </a:r>
            <a:endParaRPr sz="1400"/>
          </a:p>
          <a:p>
            <a:pPr indent="0" lvl="0" marL="9144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400"/>
              <a:t>PLANO ESPECÍFICO:</a:t>
            </a:r>
            <a:r>
              <a:rPr lang="pt-BR" sz="1400"/>
              <a:t> SOLUÇÃO ESPECÍFICA DO NEGÓCIO.</a:t>
            </a:r>
            <a:endParaRPr sz="1400"/>
          </a:p>
          <a:p>
            <a:pPr indent="0" lvl="0" marL="9144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400"/>
              <a:t>PLANO MENSAL:</a:t>
            </a:r>
            <a:r>
              <a:rPr lang="pt-BR" sz="1400"/>
              <a:t> SOLUÇÃO </a:t>
            </a:r>
            <a:r>
              <a:rPr b="1" lang="pt-BR" sz="1900"/>
              <a:t>COMPLETA </a:t>
            </a:r>
            <a:r>
              <a:rPr lang="pt-BR" sz="1400"/>
              <a:t>COM ATUALIZAÇÕES DOS TREINAMENTOS DA INTELIGÊNCIA ARTIFICIAL.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84125" y="3775"/>
            <a:ext cx="24951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HEALTHUS</a:t>
            </a:r>
            <a:endParaRPr b="1" sz="32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000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19350" y="820725"/>
            <a:ext cx="8864100" cy="16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HManufacturing</a:t>
            </a:r>
            <a:endParaRPr b="1" sz="1900"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PROGRAMA PILOTO PARA CRIAR UM MAPEAMENTO DE FLUXO DE VALOR </a:t>
            </a:r>
            <a:r>
              <a:rPr b="1" lang="pt-BR" sz="2100">
                <a:latin typeface="Comfortaa"/>
                <a:ea typeface="Comfortaa"/>
                <a:cs typeface="Comfortaa"/>
                <a:sym typeface="Comfortaa"/>
              </a:rPr>
              <a:t>REMOTO</a:t>
            </a:r>
            <a:endParaRPr b="1" sz="2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000">
                <a:latin typeface="Impact"/>
                <a:ea typeface="Impact"/>
                <a:cs typeface="Impact"/>
                <a:sym typeface="Impact"/>
              </a:rPr>
              <a:t>VSM</a:t>
            </a: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b="1" lang="pt-BR" sz="21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21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125" y="1883270"/>
            <a:ext cx="7277151" cy="285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quarta revolução industrial tem prometido um novo modelo de monitoramento, conhecido como </a:t>
            </a:r>
            <a:r>
              <a:rPr b="1" lang="pt-BR" sz="2200"/>
              <a:t>indústria 4.0</a:t>
            </a:r>
            <a:r>
              <a:rPr lang="pt-BR"/>
              <a:t>. O trabalho proposto possui como contribuição para o desenvolvimento desta indústria, a priori, a </a:t>
            </a:r>
            <a:r>
              <a:rPr b="1" lang="pt-BR" sz="2200"/>
              <a:t>redução do tempo</a:t>
            </a:r>
            <a:r>
              <a:rPr lang="pt-BR"/>
              <a:t> gasto com processos de produção que não agregam valor para o produto final (os quais se identificam principalmente no período de estocagem do produto); se utiliza para isso, da </a:t>
            </a:r>
            <a:r>
              <a:rPr b="1" lang="pt-BR" sz="2200"/>
              <a:t>automatização e informatização com disponibilização do fluxo de valor em tempo real</a:t>
            </a:r>
            <a:r>
              <a:rPr lang="pt-BR"/>
              <a:t>, para que o gerenciamento do processo e, consequente, otimização deste, seja realizado </a:t>
            </a:r>
            <a:r>
              <a:rPr b="1" lang="pt-BR" sz="2200"/>
              <a:t>remotamente</a:t>
            </a:r>
            <a:r>
              <a:rPr lang="pt-BR"/>
              <a:t>.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Como podemos automatizar o chão de uma fábrica com microcontroladores?</a:t>
            </a:r>
            <a:endParaRPr sz="4800"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65500" y="170720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Materiais e Sistemas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939500" y="491550"/>
            <a:ext cx="3837000" cy="39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ESP32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Conexão WIFI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Protocolo MQTT;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NTP Client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Sensor RFID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Power BI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380950" y="425975"/>
            <a:ext cx="6085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Mapear o fluxo de produção e estabelecer um estado futuro de fluxo otimizado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